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9" r:id="rId7"/>
    <p:sldId id="272" r:id="rId8"/>
    <p:sldId id="274" r:id="rId9"/>
    <p:sldId id="259" r:id="rId10"/>
    <p:sldId id="276" r:id="rId11"/>
    <p:sldId id="277" r:id="rId12"/>
    <p:sldId id="27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/>
              <a:t>Tharun Gopi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Tharun Gopi (tgopi@uwm.edu)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3EBE9D5-FB5E-9E17-0F69-9FF501E39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8"/>
    </mc:Choice>
    <mc:Fallback xmlns="">
      <p:transition spd="slow" advTm="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946" y="1233487"/>
            <a:ext cx="2895600" cy="1325563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946" y="2559050"/>
            <a:ext cx="5857413" cy="3531032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purpose of this project is to give recommendations for users based on the viewing history and ratings given on movies.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the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MovieLense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from Kaggle which was updated 3 months back to the Kaggle site.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the same dataset for building the recommendation system using </a:t>
            </a:r>
            <a:r>
              <a:rPr lang="en-US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Databricks and Scala.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u="sng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593F3A-CC9A-050D-201F-38CBBE3EF935}"/>
              </a:ext>
            </a:extLst>
          </p:cNvPr>
          <p:cNvSpPr txBox="1">
            <a:spLocks/>
          </p:cNvSpPr>
          <p:nvPr/>
        </p:nvSpPr>
        <p:spPr>
          <a:xfrm>
            <a:off x="483186" y="280872"/>
            <a:ext cx="11708814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Movie Recommendation system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F258E22-393D-1965-32F8-5B9193B98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9"/>
    </mc:Choice>
    <mc:Fallback xmlns="">
      <p:transition spd="slow" advTm="2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86" y="280872"/>
            <a:ext cx="11708814" cy="1204912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546" y="2086439"/>
            <a:ext cx="7453543" cy="3817212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the Machine learning approach to make the prediction for users depending on his past choices and ratings of the movies.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we have used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Collaborative filtering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Spark ALS to build the recommendation system.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Advanced filtering mechanism to predict possible recommendations for concerned users depending upon their preference.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has been developed using Databricks and Scala.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 MLLIB – ALS Model is the Collaborative Filtering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Model. It provides Matrix Factorization to build missing Ratings on the user/item matrix. 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9EB1DD8-F480-FC27-C049-F205FA470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732" y="2671606"/>
            <a:ext cx="289412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recommendation System is built based on the predictive model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MatrixFactorizationModel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MLlib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ALS, which is now extended as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49EB0-6D2A-6B39-5A40-A3001980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732" y="4308706"/>
            <a:ext cx="3428121" cy="199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60584-4F05-6DAE-9D80-413535CB344D}"/>
              </a:ext>
            </a:extLst>
          </p:cNvPr>
          <p:cNvSpPr txBox="1"/>
          <p:nvPr/>
        </p:nvSpPr>
        <p:spPr>
          <a:xfrm>
            <a:off x="8837983" y="6305990"/>
            <a:ext cx="2515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reference from ML-812 course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A8932654-0240-5152-2D65-1E35E4488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40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2"/>
    </mc:Choice>
    <mc:Fallback xmlns="">
      <p:transition spd="slow" advTm="3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86" y="280872"/>
            <a:ext cx="11708814" cy="1204912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527" y="2123871"/>
            <a:ext cx="7453543" cy="3817212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Collaborative filtering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Collaborative filtering works on building a matrix.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1</a:t>
            </a:r>
            <a:r>
              <a:rPr lang="en-US" sz="1800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Read ratings of all users on Item (Movie ID) to build the rating matrix.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 2</a:t>
            </a:r>
            <a:r>
              <a:rPr lang="en-US" sz="1800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Factorize the Rating matrix into two user matrix and item matrix. User matrix where rows represent users and columns are latent factors; the other being item matrix where rows are latent factors and columns represent items.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Interaction Matrix = User Matrix X Movie Matrix(Item Matrix)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Step3</a:t>
            </a:r>
            <a:r>
              <a:rPr lang="en-US" sz="1800" kern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While doing the factorization process. The missing rating values can be filled. Once all the missing ratings value are filled, it can be used for making the recommendation.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EDBC2-741E-7538-3189-60AD081E4421}"/>
              </a:ext>
            </a:extLst>
          </p:cNvPr>
          <p:cNvSpPr txBox="1"/>
          <p:nvPr/>
        </p:nvSpPr>
        <p:spPr>
          <a:xfrm>
            <a:off x="9492449" y="2097224"/>
            <a:ext cx="2699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Collaborative filtering – thru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filtering mechanism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ALS Model 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C6976F5-DC2E-FAF9-A862-3064D3BE4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606" y="3089712"/>
            <a:ext cx="30635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MatrixFactorization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thru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MLlib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9071477-ACDB-78EA-9E8D-24BD03C2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726" y="4461573"/>
            <a:ext cx="38563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recommendProducts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takes two parameters: user id and the number of items to be returned.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65E59A3-5DEF-7732-90B0-12FCC555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220" y="3579960"/>
            <a:ext cx="322025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 method called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recommendProducts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47398FD-D818-3BC1-0BD4-FE4A5A84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062" y="5652931"/>
            <a:ext cx="38563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predicts the top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 items a user will like.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the items are the Movie ID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597F2AC9-3183-22B6-2D71-0EAA851F1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37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68"/>
    </mc:Choice>
    <mc:Fallback xmlns="">
      <p:transition spd="slow" advTm="3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86" y="280872"/>
            <a:ext cx="11708814" cy="1204912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Movie Recommendation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4B25EDC-FD06-AEDA-7851-E19E78590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51" y="2697358"/>
            <a:ext cx="7078665" cy="324120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EDA75C0-7D0C-C361-3015-87D8D10C5F63}"/>
              </a:ext>
            </a:extLst>
          </p:cNvPr>
          <p:cNvSpPr txBox="1"/>
          <p:nvPr/>
        </p:nvSpPr>
        <p:spPr>
          <a:xfrm>
            <a:off x="876361" y="1953087"/>
            <a:ext cx="11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37111F-F6DD-1935-4E6B-131E4EB82E07}"/>
              </a:ext>
            </a:extLst>
          </p:cNvPr>
          <p:cNvSpPr txBox="1"/>
          <p:nvPr/>
        </p:nvSpPr>
        <p:spPr>
          <a:xfrm>
            <a:off x="9219199" y="2518305"/>
            <a:ext cx="297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Data into Databricks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D4698D-42B4-F987-6FD0-0183ED3E10CD}"/>
              </a:ext>
            </a:extLst>
          </p:cNvPr>
          <p:cNvSpPr txBox="1"/>
          <p:nvPr/>
        </p:nvSpPr>
        <p:spPr>
          <a:xfrm>
            <a:off x="8790434" y="3254817"/>
            <a:ext cx="331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Ratings data to build the Movie Recommendation system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456322-E2B3-13D1-2793-ABD62F6163E8}"/>
              </a:ext>
            </a:extLst>
          </p:cNvPr>
          <p:cNvSpPr txBox="1"/>
          <p:nvPr/>
        </p:nvSpPr>
        <p:spPr>
          <a:xfrm>
            <a:off x="8414340" y="4061757"/>
            <a:ext cx="377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the data into Training and Test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882AE-400D-EC0B-DB7C-49FD9AB1EA81}"/>
              </a:ext>
            </a:extLst>
          </p:cNvPr>
          <p:cNvSpPr txBox="1"/>
          <p:nvPr/>
        </p:nvSpPr>
        <p:spPr>
          <a:xfrm>
            <a:off x="8150194" y="4539465"/>
            <a:ext cx="395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Collaborative filtering, Create ALS Model and train the model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0E04B4-0189-CD0D-44B2-F25810A1D650}"/>
              </a:ext>
            </a:extLst>
          </p:cNvPr>
          <p:cNvSpPr txBox="1"/>
          <p:nvPr/>
        </p:nvSpPr>
        <p:spPr>
          <a:xfrm>
            <a:off x="7757648" y="5185796"/>
            <a:ext cx="4239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 Model automatically builds the  movie rating matrix, predicting user ratings to movies they haven’t seen yet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F3B2D6-0521-0DBB-C429-14204AF9F190}"/>
              </a:ext>
            </a:extLst>
          </p:cNvPr>
          <p:cNvSpPr txBox="1"/>
          <p:nvPr/>
        </p:nvSpPr>
        <p:spPr>
          <a:xfrm>
            <a:off x="7230674" y="6191534"/>
            <a:ext cx="423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model to make recommendation for a user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450968B-4118-4009-8665-59CE2CF98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53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93"/>
    </mc:Choice>
    <mc:Fallback xmlns="">
      <p:transition spd="slow" advTm="2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7" y="5835272"/>
            <a:ext cx="4082142" cy="585788"/>
          </a:xfrm>
        </p:spPr>
        <p:txBody>
          <a:bodyPr/>
          <a:lstStyle/>
          <a:p>
            <a:r>
              <a:rPr lang="en-US" dirty="0"/>
              <a:t>Steps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Pre-processing: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332" y="2584097"/>
            <a:ext cx="2462563" cy="51435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Splitting data </a:t>
            </a:r>
            <a:r>
              <a:rPr lang="en-US" sz="1800" b="1" u="sng" kern="1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training and testing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" y="3660422"/>
            <a:ext cx="2956537" cy="51435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 Training set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09204" y="4736748"/>
            <a:ext cx="2555316" cy="514350"/>
          </a:xfrm>
        </p:spPr>
        <p:txBody>
          <a:bodyPr>
            <a:noAutofit/>
          </a:bodyPr>
          <a:lstStyle/>
          <a:p>
            <a:r>
              <a:rPr lang="en-US" sz="1800" b="1" dirty="0"/>
              <a:t>Map Testing Data 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9593" y="1374791"/>
            <a:ext cx="7846333" cy="1302929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Movielense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Ratings and Movies datasets into Databricks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ratings_DF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spark.read.format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("csv").option("header", "true").load("/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FileStore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/tables/ratings.csv")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movies_DF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spark.read.format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("csv").option("header", "true").load("/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FileStore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/tables/movies.csv")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ratings_DF.createOrReplaceTempView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("ratings")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movies_DF.createOrReplaceTempView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("movies")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5064" y="2677721"/>
            <a:ext cx="6995604" cy="101084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 Randomly split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ratings RDD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 training data RDD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(70%) and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data RDD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splits =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ratings_DF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.randomSplit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(Array(0.70, 0.30), seed = 12345L)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trainingData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testData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(splits(0), splits(1))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9264" y="3433278"/>
            <a:ext cx="5374143" cy="1421099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ratingsRDD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trainingData.rdd.map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(row =&gt;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movieId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ratings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title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Rating(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userId.toInt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movieId.toInt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ratings.toDouble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})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623B35-2DC1-C031-E303-E6F28C7904E0}"/>
              </a:ext>
            </a:extLst>
          </p:cNvPr>
          <p:cNvSpPr txBox="1">
            <a:spLocks/>
          </p:cNvSpPr>
          <p:nvPr/>
        </p:nvSpPr>
        <p:spPr>
          <a:xfrm>
            <a:off x="483186" y="280872"/>
            <a:ext cx="11708814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Movie Recommendation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D67F6C-1785-B150-2365-E96F515ABA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53464" y="4772658"/>
            <a:ext cx="5374143" cy="14210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testRDD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testData.rdd.map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(row =&gt; {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movieId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ratings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title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row.getString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Rating(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userId.toInt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movieId.toInt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ratings.toDouble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})</a:t>
            </a:r>
            <a:endParaRPr lang="en-US" sz="1200" dirty="0"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6E6D5B65-C3F9-35C6-A349-FA8FE0264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31"/>
    </mc:Choice>
    <mc:Fallback xmlns="">
      <p:transition spd="slow" advTm="45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7" y="5835272"/>
            <a:ext cx="4082142" cy="585788"/>
          </a:xfrm>
        </p:spPr>
        <p:txBody>
          <a:bodyPr/>
          <a:lstStyle/>
          <a:p>
            <a:r>
              <a:rPr lang="en-US" dirty="0"/>
              <a:t>Steps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Model and Train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332" y="2584097"/>
            <a:ext cx="2462563" cy="51435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Evaluation of the model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" y="3660422"/>
            <a:ext cx="2956537" cy="514350"/>
          </a:xfrm>
        </p:spPr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</a:t>
            </a:r>
            <a:r>
              <a:rPr lang="en-US" sz="1800" kern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computeRMSE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(model, </a:t>
            </a:r>
            <a:r>
              <a:rPr lang="en-US" sz="1800" b="1" kern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testRDD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true)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332" y="4736748"/>
            <a:ext cx="3653188" cy="514350"/>
          </a:xfrm>
        </p:spPr>
        <p:txBody>
          <a:bodyPr>
            <a:noAutofit/>
          </a:bodyPr>
          <a:lstStyle/>
          <a:p>
            <a:r>
              <a:rPr lang="en-US" sz="1800" b="1" dirty="0"/>
              <a:t>Predict and Recommend movie to a user (232)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9593" y="1374792"/>
            <a:ext cx="7846333" cy="1010842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 = new ALS()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setIterations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(10)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setBlocks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(-1)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setAlpha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(1.0)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setLambda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(0.10)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setRank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(10)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setSeed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(22L) 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setImplicitPrefs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(false) .run(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ratingsRDD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15973" y="2214012"/>
            <a:ext cx="6791418" cy="2156980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computeRMSE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(model: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MatrixFactorizationModel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data: RDD[Rating],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implicitPrefs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Boolean): Double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predictions: RDD[Rating]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model.predict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 =&gt; 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x.user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x.product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predictionsAndRatings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 =&gt; ((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x.user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x.product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x.rating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.join(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 =&gt; ((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x.user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x.product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x.rating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))).values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if 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implicitPrefs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("(Prediction, Rating)")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predictionsAndRatings.take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(5).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mkString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("\n"))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math.sqrt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predictionsAndRatings.map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 =&gt; (x._1 - x._2) * (x._1 - x._2)).mean())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5794" y="4283373"/>
            <a:ext cx="5374143" cy="1421099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ratingsRDD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trainingData.rdd.map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(row =&gt; {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623B35-2DC1-C031-E303-E6F28C7904E0}"/>
              </a:ext>
            </a:extLst>
          </p:cNvPr>
          <p:cNvSpPr txBox="1">
            <a:spLocks/>
          </p:cNvSpPr>
          <p:nvPr/>
        </p:nvSpPr>
        <p:spPr>
          <a:xfrm>
            <a:off x="483186" y="280872"/>
            <a:ext cx="11708814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Movie Recommendation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D67F6C-1785-B150-2365-E96F515ABA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88513" y="4595888"/>
            <a:ext cx="5374143" cy="85396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topRecsForUser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model.recommendProducts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(232, 5)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for (rating &lt;-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topRecsForUser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rating.toString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20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3605625-24CB-1894-88ED-281E51AEA454}"/>
              </a:ext>
            </a:extLst>
          </p:cNvPr>
          <p:cNvSpPr txBox="1">
            <a:spLocks/>
          </p:cNvSpPr>
          <p:nvPr/>
        </p:nvSpPr>
        <p:spPr>
          <a:xfrm>
            <a:off x="5880183" y="5443369"/>
            <a:ext cx="6430132" cy="1042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("Recommendations: (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MovieId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=&gt; Rating)")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("----------------------------------")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recommendationsUser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model.recommendProducts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(232, 5)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recommendationsUser.map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(rating =&gt; (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rating.product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rating.ratings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)).foreach(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println</a:t>
            </a: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("----------------------------------")</a:t>
            </a:r>
            <a:endParaRPr lang="en-US" sz="1200" dirty="0"/>
          </a:p>
        </p:txBody>
      </p:sp>
      <p:pic>
        <p:nvPicPr>
          <p:cNvPr id="96" name="Audio 95">
            <a:hlinkClick r:id="" action="ppaction://media"/>
            <a:extLst>
              <a:ext uri="{FF2B5EF4-FFF2-40B4-BE49-F238E27FC236}">
                <a16:creationId xmlns:a16="http://schemas.microsoft.com/office/drawing/2014/main" id="{E8F45806-70A4-5550-9B92-CEA403355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6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3"/>
    </mc:Choice>
    <mc:Fallback xmlns="">
      <p:transition spd="slow" advTm="3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7" y="5835272"/>
            <a:ext cx="4704728" cy="585788"/>
          </a:xfrm>
        </p:spPr>
        <p:txBody>
          <a:bodyPr>
            <a:normAutofit fontScale="90000"/>
          </a:bodyPr>
          <a:lstStyle/>
          <a:p>
            <a:r>
              <a:rPr lang="en-US" dirty="0"/>
              <a:t>Code Execution results…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Pre-processing: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332" y="2584097"/>
            <a:ext cx="2462563" cy="51435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Splitting data </a:t>
            </a:r>
            <a:r>
              <a:rPr lang="en-US" sz="1800" b="1" u="sng" kern="1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training and testing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" y="3660422"/>
            <a:ext cx="2956537" cy="51435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 Training set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09204" y="4736748"/>
            <a:ext cx="2555316" cy="514350"/>
          </a:xfrm>
        </p:spPr>
        <p:txBody>
          <a:bodyPr>
            <a:noAutofit/>
          </a:bodyPr>
          <a:lstStyle/>
          <a:p>
            <a:r>
              <a:rPr lang="en-US" sz="1800" b="1" dirty="0"/>
              <a:t>Map Testing Data Set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9593" y="1374792"/>
            <a:ext cx="6899739" cy="1010842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ratings_DF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org.apache.spark.sql.DataFrame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 ... 2 more fields]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movies_DF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org.apache.spark.sql.DataFrame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title: string ... 1 more field]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22920" y="2444980"/>
            <a:ext cx="6533965" cy="842207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Training: 73552 Test: 31787 splits: Array[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org.apache.spark.sql.Dataset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org.apache.spark.sql.Row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]] = Array([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 ... 2 more fields], 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 ... 2 more fields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09374" y="3496159"/>
            <a:ext cx="6655517" cy="1098006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trainingData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org.apache.spark.sql.Dataset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org.apache.spark.sql.Row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= 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 ... 2 more fields]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623B35-2DC1-C031-E303-E6F28C7904E0}"/>
              </a:ext>
            </a:extLst>
          </p:cNvPr>
          <p:cNvSpPr txBox="1">
            <a:spLocks/>
          </p:cNvSpPr>
          <p:nvPr/>
        </p:nvSpPr>
        <p:spPr>
          <a:xfrm>
            <a:off x="483186" y="280872"/>
            <a:ext cx="11708814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Movie Recommendation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D67F6C-1785-B150-2365-E96F515ABA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53464" y="4772659"/>
            <a:ext cx="6238536" cy="10626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testData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org.apache.spark.sql.Dataset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org.apache.spark.sql.Row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= [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string ... 2 more fields] </a:t>
            </a:r>
          </a:p>
          <a:p>
            <a:pPr>
              <a:spcBef>
                <a:spcPts val="0"/>
              </a:spcBef>
            </a:pPr>
            <a:endParaRPr lang="en-US" sz="1200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200" b="0" i="0" dirty="0">
              <a:solidFill>
                <a:srgbClr val="55555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TrainingCount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Long = 73552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TestCount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Long = 31787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68DC8F-E23F-3897-0877-009A5221944D}"/>
              </a:ext>
            </a:extLst>
          </p:cNvPr>
          <p:cNvSpPr txBox="1">
            <a:spLocks/>
          </p:cNvSpPr>
          <p:nvPr/>
        </p:nvSpPr>
        <p:spPr>
          <a:xfrm>
            <a:off x="419167" y="5987672"/>
            <a:ext cx="4082142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9B64C767-E240-5969-3532-D8907CC66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974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4"/>
    </mc:Choice>
    <mc:Fallback xmlns="">
      <p:transition spd="slow" advTm="1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7" y="5835272"/>
            <a:ext cx="5049206" cy="585788"/>
          </a:xfrm>
        </p:spPr>
        <p:txBody>
          <a:bodyPr>
            <a:normAutofit fontScale="90000"/>
          </a:bodyPr>
          <a:lstStyle/>
          <a:p>
            <a:r>
              <a:rPr lang="en-US" dirty="0"/>
              <a:t>Code Execution results…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u="sng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Model and Train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332" y="2584097"/>
            <a:ext cx="2462563" cy="51435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Evaluation of the model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" y="3660422"/>
            <a:ext cx="2956537" cy="514350"/>
          </a:xfrm>
        </p:spPr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</a:t>
            </a:r>
            <a:r>
              <a:rPr lang="en-US" sz="1800" kern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computeRMSE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(model, </a:t>
            </a:r>
            <a:r>
              <a:rPr lang="en-US" sz="1800" b="1" kern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testRDD</a:t>
            </a:r>
            <a:r>
              <a:rPr lang="en-US" sz="1800" kern="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true)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332" y="4736748"/>
            <a:ext cx="3653188" cy="514350"/>
          </a:xfrm>
        </p:spPr>
        <p:txBody>
          <a:bodyPr>
            <a:noAutofit/>
          </a:bodyPr>
          <a:lstStyle/>
          <a:p>
            <a:r>
              <a:rPr lang="en-US" sz="1800" b="1" dirty="0"/>
              <a:t>Predict and Recommend movie to a user (232)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79593" y="1374792"/>
            <a:ext cx="7846333" cy="1010842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model: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org.apache.spark.mllib.recommendation.MatrixFactorizationModel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org.apache.spark.mllib.recommendation.MatrixFactorizationModel@51fd4916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15973" y="2214012"/>
            <a:ext cx="6791418" cy="1265542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(Prediction, Rating) (3.529921280451396,4.0)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(3.09508283655362,2.0)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(4.509512729564007,4.5)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(4.020447079706175,5.0)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(3.0209081019317434,1.0)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5973" y="3733233"/>
            <a:ext cx="5374143" cy="72822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 RMSE = 0.9137996239271179 model: 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623B35-2DC1-C031-E303-E6F28C7904E0}"/>
              </a:ext>
            </a:extLst>
          </p:cNvPr>
          <p:cNvSpPr txBox="1">
            <a:spLocks/>
          </p:cNvSpPr>
          <p:nvPr/>
        </p:nvSpPr>
        <p:spPr>
          <a:xfrm>
            <a:off x="483186" y="280872"/>
            <a:ext cx="11708814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Movie Recommendation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D67F6C-1785-B150-2365-E96F515ABA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00174" y="4174772"/>
            <a:ext cx="3183098" cy="126554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Rating:(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Rating)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----------------------------------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Rating(232,81191,5.645141834653451) Rating(232,77658,5.093775767173218) Rating(232,104319,5.080627711651974) Rating(232,80969,5.023785247976262) Rating(232,59810,5.02262829802474)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----------------------------------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3605625-24CB-1894-88ED-281E51AEA454}"/>
              </a:ext>
            </a:extLst>
          </p:cNvPr>
          <p:cNvSpPr txBox="1">
            <a:spLocks/>
          </p:cNvSpPr>
          <p:nvPr/>
        </p:nvSpPr>
        <p:spPr>
          <a:xfrm>
            <a:off x="9083271" y="5189283"/>
            <a:ext cx="3024120" cy="1414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Recommendations: (</a:t>
            </a:r>
            <a:r>
              <a:rPr lang="en-US" sz="1200" b="0" i="0" dirty="0" err="1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MovieId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=&gt; Rating)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----------------------------------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(81191,5.645141834653451)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(77658,5.093775767173218)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(104319,5.080627711651974)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(80969,5.023785247976262)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(59810,5.02262829802474) </a:t>
            </a:r>
          </a:p>
          <a:p>
            <a:pPr>
              <a:spcBef>
                <a:spcPts val="0"/>
              </a:spcBef>
            </a:pPr>
            <a:r>
              <a:rPr lang="en-US" sz="1200" b="0" i="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----------------------------------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533BF-D2F7-D535-5D54-80D3C149D9AF}"/>
              </a:ext>
            </a:extLst>
          </p:cNvPr>
          <p:cNvSpPr txBox="1"/>
          <p:nvPr/>
        </p:nvSpPr>
        <p:spPr>
          <a:xfrm>
            <a:off x="483186" y="5592060"/>
            <a:ext cx="6468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Here the model predicts movie recommendations for user  232</a:t>
            </a:r>
            <a:endParaRPr lang="en-US" b="1" dirty="0"/>
          </a:p>
        </p:txBody>
      </p: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2D29651C-6B95-5494-8EBE-60AF6C0D7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48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5"/>
    </mc:Choice>
    <mc:Fallback xmlns="">
      <p:transition spd="slow" advTm="26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{944E0548-D061-410C-AC13-4D9095003D56}tf67328976_win32</Template>
  <TotalTime>1423</TotalTime>
  <Words>1483</Words>
  <Application>Microsoft Office PowerPoint</Application>
  <PresentationFormat>Widescreen</PresentationFormat>
  <Paragraphs>166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Movie Recommendation System</vt:lpstr>
      <vt:lpstr>Purpose</vt:lpstr>
      <vt:lpstr>Movie Recommendation system</vt:lpstr>
      <vt:lpstr>Movie Recommendation system</vt:lpstr>
      <vt:lpstr>Movie Recommendation system</vt:lpstr>
      <vt:lpstr>Steps continued…</vt:lpstr>
      <vt:lpstr>Steps continued…</vt:lpstr>
      <vt:lpstr>Code Execution results…</vt:lpstr>
      <vt:lpstr>Code Execution results…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Maya</dc:creator>
  <cp:lastModifiedBy>Tharun Gopi</cp:lastModifiedBy>
  <cp:revision>10</cp:revision>
  <dcterms:created xsi:type="dcterms:W3CDTF">2023-05-06T19:34:43Z</dcterms:created>
  <dcterms:modified xsi:type="dcterms:W3CDTF">2023-06-13T17:01:32Z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